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hdphoto1.wdp" ContentType="image/vnd.ms-photo"/>
  <Override PartName="/ppt/media/image14.png" ContentType="image/png"/>
  <Override PartName="/ppt/media/hdphoto2.wdp" ContentType="image/vnd.ms-photo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ADC7CD9-749B-4DA6-A6E3-57E3BC5185A8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6AE7516-99E6-4F89-9E99-CDE0C7364CA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Далее – выявить ее причины.</a:t>
            </a: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Психолог нередко воспринимается как волшебник, у которого есть ответы на все вопросы. На самом деле ответы не у психолога, они у вас. Обращение на Телефон доверия говорит о том, что их не получается найти, и психолог может вам в этом помочь.</a:t>
            </a:r>
            <a:endParaRPr b="0" lang="ru-RU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58A8C00-20D5-47C3-B66C-A1EC9F42601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56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Исходя из полученной информации, вы совместно с психологом можете выработать возможные пути решения. И в дальнейшем, в процессе консультации или уже после разговора, вы можете проанализировать сложившиеся обстоятельства и выбрать из выработанных вариантов тот, который, как вам кажется, будет оптимальным.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9D62B82-412B-438B-B592-03B6431F6FF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6B852E2-91A1-46F0-BC34-9B722C8152A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Помните - обратиться за помощью в трудной ситуации</a:t>
            </a: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не значит проявить слабость.</a:t>
            </a: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Это шаг взрослого, сильного человека.</a:t>
            </a: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Ведь это нормально: доверять тем,</a:t>
            </a: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кто хочет и может помочь.</a:t>
            </a: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2720B73-7B35-4EAD-9DC2-7C75561EEA8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Каждый год в России 17 мая отмечают Международный день Детского телефона доверия. Инициатива создать такой особый праздник принадлежит Международному объединению детских телефонов доверия (Child Helpline International), официально признанному Комитетом по правам ребенка в ООН. Интересен и тот факт, что в данное сообщество входят 150 стран мира, в том числе и Россия. 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220A541-F46C-4F61-BD1D-38C03AF3CBC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1" lang="ru-RU" sz="2000" spc="-1" strike="noStrike">
                <a:latin typeface="Arial"/>
              </a:rPr>
              <a:t>Первые телефоны доверия появились в США в начале XX века. </a:t>
            </a:r>
            <a:r>
              <a:rPr b="0" lang="ru-RU" sz="2000" spc="-1" strike="noStrike">
                <a:latin typeface="Arial"/>
              </a:rPr>
              <a:t>Предпосылкой возникновения для таких служб стал случай, произошедший с одним нью-йоркским пастором. Весной 1906 г. протестантского священника Гарри Уоррена разбудил звонок. «Умоляю о встрече, у меня безвыходная ситуация», — услышал он из телефонной трубки и ответил: «Завтра церковь открыта с утра». Наутро святой отец узнал, что звонивший повесился. Потрясенный случившимся, священник дал объявление в газете: «Перед тем как уйти из жизни, звоните мне в любое время суток». Впоследствии пастор Уоррен стал организатором лиги 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«Спасите жизнь», целью которой было оказание моральной и психологической поддержки по телефону.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9FE64D9-83DA-4FDB-8620-56AC1BD505B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Первый телефон доверия появился в 1953 году как помощь людям в сложной ситуации. 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Англичанин Чад Вара напечатал в газете свой номер телефона и предложил звонить людям в любое время, если в их жизни возникают сложности, с которыми они сами не в состоянии справиться: когда они одиноки, растеряны и рядом нет человека, к которому можно обратиться за помощью или советом. Он и не предполагал, что к нему позвонит так много людей. Несколько дней Чад Вара отвечал на звонки сам. Вскоре он пришёл к выводу, что в одиночку ему с этим делом не справиться, и стал искать добровольных помощников. Теперь они все вместе отвечали на звонки. Так родилось всемирное движение людей, оказывающих помощь другим людям по телефону. 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8C8138E-23B7-413A-A423-8ACB716CCDC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Первый телефон доверия в Советском Союзе основала профессор Айна Амбрумова в 1982 году. А в 1991 году была создана Российская ассоциация телефонов экстренной психологической помощи (РАТЭПП), которая объединила все существующие на тот момент телефоны доверия. А само название «Телефон Доверия» пришло к нам из Чехословакии и Польши. В 1964 году доктор Мирослав Плзак создает в Чехословакии «Линию доверия». В 1967 году возникли в Гданьске и во Вроцлаве, независимо друг от друга, два отделения помощи по телефону – «Телефоны доверия». 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54048EF-A3B6-411E-8CE9-4F0ECEEACBC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В сентябре 2010 года Фондом поддержки детей, находящихся в трудной жизненной ситуации, совместно с субъектами Российской Федерации введен единый общероссийский номер детского телефона доверия – </a:t>
            </a:r>
            <a:r>
              <a:rPr b="1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8-800-2000-122. 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С </a:t>
            </a:r>
            <a:r>
              <a:rPr b="1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октября 2010 года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 в рамках взаимодействия с Фондом в Курганской области начал действовать детский телефон доверия с единым общероссийским номером телефона (</a:t>
            </a:r>
            <a:r>
              <a:rPr b="1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8-800-2000-122). 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В 67 регионах России, в том числе на территории Курганской области, Детский телефон доверия работает </a:t>
            </a:r>
            <a:r>
              <a:rPr b="1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круглосуточно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4B9AAE8-7B0B-4002-805E-92EE73CCAAE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1" lang="ru-RU" sz="1200" spc="-1" strike="noStrike" cap="all">
                <a:solidFill>
                  <a:srgbClr val="000000"/>
                </a:solidFill>
                <a:latin typeface="+mn-lt"/>
                <a:ea typeface="+mn-ea"/>
              </a:rPr>
              <a:t>КОНФИДЕНЦИАЛЬНОСТЬ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 изначально была главным условием работы службы экстренной психологической помощи, созданной по инициативе Фонда поддержки детей, находящихся в трудной жизненной ситуации. </a:t>
            </a:r>
            <a:endParaRPr b="0" lang="ru-RU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Общение с психологом абсолютно </a:t>
            </a:r>
            <a:r>
              <a:rPr b="1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АНОНИМНО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: называть свое имя, фамилию, адрес никто не потребует.</a:t>
            </a:r>
            <a:endParaRPr b="0" lang="ru-RU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Meiryo"/>
                <a:ea typeface="Meiryo"/>
              </a:rPr>
              <a:t>Звонок с любого мобильного или стационарного телефона </a:t>
            </a:r>
            <a:r>
              <a:rPr b="1" lang="ru-RU" sz="1200" spc="-1" strike="noStrike">
                <a:solidFill>
                  <a:srgbClr val="000000"/>
                </a:solidFill>
                <a:latin typeface="Meiryo"/>
                <a:ea typeface="Meiryo"/>
              </a:rPr>
              <a:t>БЕСПЛАТНЫЙ.</a:t>
            </a:r>
            <a:endParaRPr b="0" lang="ru-RU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A77E16F-A32A-4F81-95B0-0BD48A8E375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Специалистам детского телефона доверия в Курганской области поступило свыше 90 000 звонков. 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Частыми темами для обращения являются: детско-родительские отношения  (звонят как дети, так и родители), отношения со сверстниками (с друзьями, одноклассниками), подростки обращаются по теме взаимоотношений с противоположным полом. Также и детей, и родителей беспокоят вопросы учебы и дальнейшего профессионального самоопределения, личностные проблемы.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61E41CB-C6A5-4A9B-A877-8264DDD6753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Проблемы, переживания, негативные эмоции, чувство стыда — это то, с чем сталкивается каждый из нас, и это нормально. Но иногда мы не можем с этим справиться в одиночку. В таких случаях бывает полезно обратиться за помощью к психологу, лично или же по телефону.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Во время разговора со специалистом, вы для начала совместно анализируете ситуацию. А детальное изложение проблематики и готовность быть искренним и открытым в общении с психологом делает консультацию более продуктивной, полезной для вас.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73DC475-E18F-45CE-85B0-6B8D45A68E7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microsoft.com/office/2007/relationships/hdphoto" Target="../media/hdphoto2.wdp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microsoft.com/office/2007/relationships/hdphoto" Target="../media/hdphoto1.wdp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Рисунок 3" descr=""/>
          <p:cNvPicPr/>
          <p:nvPr/>
        </p:nvPicPr>
        <p:blipFill>
          <a:blip r:embed="rId1"/>
          <a:stretch/>
        </p:blipFill>
        <p:spPr>
          <a:xfrm>
            <a:off x="539640" y="2014920"/>
            <a:ext cx="7940520" cy="1869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83640" y="1052640"/>
            <a:ext cx="3383640" cy="41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Meiryo"/>
                <a:ea typeface="Meiryo"/>
              </a:rPr>
              <a:t>2. Выявить ее причины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83" name="Объект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148000" y="764640"/>
            <a:ext cx="4525200" cy="4525200"/>
          </a:xfrm>
          <a:prstGeom prst="rect">
            <a:avLst/>
          </a:prstGeom>
          <a:ln>
            <a:noFill/>
          </a:ln>
        </p:spPr>
      </p:pic>
      <p:pic>
        <p:nvPicPr>
          <p:cNvPr id="184" name="Объект 3" descr=""/>
          <p:cNvPicPr/>
          <p:nvPr/>
        </p:nvPicPr>
        <p:blipFill>
          <a:blip r:embed="rId3">
            <a:lum bright="-2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988000" y="836640"/>
            <a:ext cx="4525200" cy="4525200"/>
          </a:xfrm>
          <a:prstGeom prst="rect">
            <a:avLst/>
          </a:prstGeom>
          <a:ln>
            <a:noFill/>
          </a:ln>
          <a:effectLst>
            <a:reflection algn="bl" dir="5400000" dist="50800" endPos="0" rotWithShape="0" stA="45000" sy="-100000"/>
          </a:effectLst>
          <a:scene3d>
            <a:camera prst="isometricOffAxis2Right">
              <a:rot lat="1080000" lon="10200000" rev="0"/>
            </a:camera>
            <a:lightRig dir="t" rig="threePt"/>
          </a:scene3d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67640" y="692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100" spc="-1" strike="noStrike">
                <a:solidFill>
                  <a:srgbClr val="000000"/>
                </a:solidFill>
                <a:latin typeface="Meiryo"/>
                <a:ea typeface="Meiryo"/>
              </a:rPr>
              <a:t>3. Определить возможные пути решения</a:t>
            </a:r>
            <a:br/>
            <a:endParaRPr b="0" lang="ru-RU" sz="3100" spc="-1" strike="noStrike">
              <a:latin typeface="Arial"/>
            </a:endParaRPr>
          </a:p>
        </p:txBody>
      </p:sp>
      <p:pic>
        <p:nvPicPr>
          <p:cNvPr id="186" name="Объект 4" descr=""/>
          <p:cNvPicPr/>
          <p:nvPr/>
        </p:nvPicPr>
        <p:blipFill>
          <a:blip r:embed="rId1"/>
          <a:stretch/>
        </p:blipFill>
        <p:spPr>
          <a:xfrm>
            <a:off x="2005200" y="1314360"/>
            <a:ext cx="6374160" cy="452520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6" descr=""/>
          <p:cNvPicPr/>
          <p:nvPr/>
        </p:nvPicPr>
        <p:blipFill>
          <a:blip r:embed="rId2"/>
          <a:stretch/>
        </p:blipFill>
        <p:spPr>
          <a:xfrm>
            <a:off x="611640" y="1268640"/>
            <a:ext cx="4580280" cy="458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pic>
        <p:nvPicPr>
          <p:cNvPr id="189" name="Содержимое 5" descr=""/>
          <p:cNvPicPr/>
          <p:nvPr/>
        </p:nvPicPr>
        <p:blipFill>
          <a:blip r:embed="rId1"/>
          <a:stretch/>
        </p:blipFill>
        <p:spPr>
          <a:xfrm>
            <a:off x="3758400" y="643680"/>
            <a:ext cx="4927680" cy="492768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755640" y="1124640"/>
            <a:ext cx="4751640" cy="54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Meiryo"/>
              </a:rPr>
              <a:t>У каждого человека иногда случаются проблемы. Телефон доверия дает возможность в такой ситуации получить поддержку, быть понятым и принятым, разобраться в том, что происходит, в спокойной обстановке и в разговоре с доброжелательным человеком.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827640" y="571320"/>
            <a:ext cx="7744320" cy="22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Meiryo"/>
                <a:ea typeface="Meiryo"/>
              </a:rPr>
              <a:t>Обратиться за помощью в трудной ситуации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Meiryo"/>
                <a:ea typeface="Meiryo"/>
              </a:rPr>
              <a:t>не значит проявить слабость.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Meiryo"/>
                <a:ea typeface="Meiryo"/>
              </a:rPr>
              <a:t>Это шаг взрослого, сильного человека.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Meiryo"/>
                <a:ea typeface="Meiryo"/>
              </a:rPr>
              <a:t>Ведь это нормально: доверять тем,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Meiryo"/>
                <a:ea typeface="Meiryo"/>
              </a:rPr>
              <a:t>кто хочет и может помочь.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2520000" y="3012840"/>
            <a:ext cx="4671000" cy="353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43760" y="116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4a452a"/>
                </a:solidFill>
                <a:latin typeface="Meiryo"/>
                <a:ea typeface="Meiryo"/>
              </a:rPr>
              <a:t>Спасибо за внимание!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Рисунок 7" descr=""/>
          <p:cNvPicPr/>
          <p:nvPr/>
        </p:nvPicPr>
        <p:blipFill>
          <a:blip r:embed="rId1"/>
          <a:stretch/>
        </p:blipFill>
        <p:spPr>
          <a:xfrm>
            <a:off x="1872000" y="1525680"/>
            <a:ext cx="5983560" cy="512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Объект 6" descr=""/>
          <p:cNvPicPr/>
          <p:nvPr/>
        </p:nvPicPr>
        <p:blipFill>
          <a:blip r:embed="rId1"/>
          <a:stretch/>
        </p:blipFill>
        <p:spPr>
          <a:xfrm>
            <a:off x="3357720" y="-113040"/>
            <a:ext cx="5062680" cy="706968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395640" y="2133000"/>
            <a:ext cx="3239640" cy="35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Meiryo"/>
                <a:ea typeface="Meiryo"/>
              </a:rPr>
              <a:t>Ежегодно в России 17 мая отмечают Международный день Детского телефона доверия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11640" y="620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252525"/>
                </a:solidFill>
                <a:latin typeface="Meiryo"/>
                <a:ea typeface="Meiryo"/>
              </a:rPr>
              <a:t>Первые телефоны доверия появились в США в начале XX века </a:t>
            </a:r>
            <a:br/>
            <a:endParaRPr b="0" lang="ru-RU" sz="3200" spc="-1" strike="noStrike">
              <a:latin typeface="Arial"/>
            </a:endParaRPr>
          </a:p>
        </p:txBody>
      </p:sp>
      <p:pic>
        <p:nvPicPr>
          <p:cNvPr id="164" name="Объект 11" descr=""/>
          <p:cNvPicPr/>
          <p:nvPr/>
        </p:nvPicPr>
        <p:blipFill>
          <a:blip r:embed="rId1"/>
          <a:stretch/>
        </p:blipFill>
        <p:spPr>
          <a:xfrm>
            <a:off x="2555640" y="1700640"/>
            <a:ext cx="4525200" cy="452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284000" y="5157360"/>
            <a:ext cx="3007440" cy="11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Meiryo"/>
                <a:ea typeface="Meiryo"/>
              </a:rPr>
              <a:t>Чад Вара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6" name="Объект 4" descr=""/>
          <p:cNvPicPr/>
          <p:nvPr/>
        </p:nvPicPr>
        <p:blipFill>
          <a:blip r:embed="rId1"/>
          <a:stretch/>
        </p:blipFill>
        <p:spPr>
          <a:xfrm>
            <a:off x="3996000" y="476640"/>
            <a:ext cx="3800880" cy="533196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457200" y="1434960"/>
            <a:ext cx="3007440" cy="46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В Европе первый телефон доверия появился в 1953 году как помощь людям в сложной ситуации. Инициатива также исходила от священников - </a:t>
            </a:r>
            <a:r>
              <a:rPr b="1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Питера Уэста</a:t>
            </a:r>
            <a:r>
              <a:rPr b="0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 и </a:t>
            </a:r>
            <a:r>
              <a:rPr b="1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Чада Вара</a:t>
            </a:r>
            <a:r>
              <a:rPr b="0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. 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Объект 4" descr=""/>
          <p:cNvPicPr/>
          <p:nvPr/>
        </p:nvPicPr>
        <p:blipFill>
          <a:blip r:embed="rId1"/>
          <a:stretch/>
        </p:blipFill>
        <p:spPr>
          <a:xfrm>
            <a:off x="4357800" y="785880"/>
            <a:ext cx="3358080" cy="485424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714240" y="1500120"/>
            <a:ext cx="3192840" cy="481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Meiryo"/>
                <a:ea typeface="Meiryo"/>
              </a:rPr>
              <a:t>Первый телефон доверия в Советском Союзе основала профессор Айна Амбрумова в 1982 году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792440" y="4800600"/>
            <a:ext cx="5485680" cy="56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"/>
          <p:cNvSpPr/>
          <p:nvPr/>
        </p:nvSpPr>
        <p:spPr>
          <a:xfrm>
            <a:off x="1835640" y="5733360"/>
            <a:ext cx="5442120" cy="6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С начала работы детского телефона доверия на его номер поступило более        </a:t>
            </a:r>
            <a:r>
              <a:rPr b="1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7 млн обращений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73" name="Рисунок 7" descr=""/>
          <p:cNvPicPr/>
          <p:nvPr/>
        </p:nvPicPr>
        <p:blipFill>
          <a:blip r:embed="rId1"/>
          <a:srcRect l="6783" t="0" r="6783" b="0"/>
          <a:stretch/>
        </p:blipFill>
        <p:spPr>
          <a:xfrm>
            <a:off x="785880" y="428760"/>
            <a:ext cx="7714440" cy="521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"/>
          <p:cNvSpPr/>
          <p:nvPr/>
        </p:nvSpPr>
        <p:spPr>
          <a:xfrm>
            <a:off x="323640" y="1268640"/>
            <a:ext cx="3743640" cy="464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85840" indent="-285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1800" spc="-1" strike="noStrike" cap="all">
                <a:solidFill>
                  <a:srgbClr val="000000"/>
                </a:solidFill>
                <a:latin typeface="Meiryo"/>
                <a:ea typeface="Meiryo"/>
              </a:rPr>
              <a:t>КОНФИДЕНЦИАЛЬНОСТЬ </a:t>
            </a:r>
            <a:r>
              <a:rPr b="0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изначально была главным условием работы службы экстренной психологической помощи. 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Общение с психологом абсолютно </a:t>
            </a:r>
            <a:r>
              <a:rPr b="1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АНОНИМНО</a:t>
            </a:r>
            <a:r>
              <a:rPr b="0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: называть свое имя, фамилию, адрес никто не потребует.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Звонок с любого мобильного или стационарного телефона </a:t>
            </a:r>
            <a:r>
              <a:rPr b="1" lang="ru-RU" sz="1800" spc="-1" strike="noStrike">
                <a:solidFill>
                  <a:srgbClr val="000000"/>
                </a:solidFill>
                <a:latin typeface="Meiryo"/>
                <a:ea typeface="Meiryo"/>
              </a:rPr>
              <a:t>БЕСПЛАТНЫЙ.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76" name="Объект 6" descr=""/>
          <p:cNvPicPr/>
          <p:nvPr/>
        </p:nvPicPr>
        <p:blipFill>
          <a:blip r:embed="rId1"/>
          <a:stretch/>
        </p:blipFill>
        <p:spPr>
          <a:xfrm>
            <a:off x="3924000" y="1340640"/>
            <a:ext cx="5110920" cy="370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259640" y="4800600"/>
            <a:ext cx="6480000" cy="5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642960" y="5367240"/>
            <a:ext cx="7643160" cy="80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Meiryo"/>
              </a:rPr>
              <a:t>За все время работы специалистам детского телефона доверия в Курганской области поступило свыше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Meiryo"/>
              </a:rPr>
              <a:t>100000 звонков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 rot="30600">
            <a:off x="1562400" y="830160"/>
            <a:ext cx="5618880" cy="425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39640" y="1124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100" spc="-1" strike="noStrike">
                <a:solidFill>
                  <a:srgbClr val="000000"/>
                </a:solidFill>
                <a:latin typeface="Meiryo"/>
                <a:ea typeface="Meiryo"/>
              </a:rPr>
              <a:t>1. Вместе проанализировать сложившуюся ситуацию</a:t>
            </a:r>
            <a:br/>
            <a:endParaRPr b="0" lang="ru-RU" sz="3100" spc="-1" strike="noStrike">
              <a:latin typeface="Arial"/>
            </a:endParaRPr>
          </a:p>
        </p:txBody>
      </p:sp>
      <p:pic>
        <p:nvPicPr>
          <p:cNvPr id="181" name="Объект 5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lorTemp="11200" contrast="40000" sat="3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79640" y="1484640"/>
            <a:ext cx="5418360" cy="452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Application>LibreOffice/5.4.6.2$Windows_x86 LibreOffice_project/4014ce260a04f1026ba855d3b8d91541c224eab8</Application>
  <Words>827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2018-02-02T12:45:43Z</dcterms:created>
  <dc:creator>Гармония</dc:creator>
  <dc:description/>
  <dc:language>ru-RU</dc:language>
  <cp:lastModifiedBy/>
  <dcterms:modified xsi:type="dcterms:W3CDTF">2021-04-14T17:04:16Z</dcterms:modified>
  <cp:revision>35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