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9" r:id="rId2"/>
    <p:sldId id="286" r:id="rId3"/>
    <p:sldId id="287" r:id="rId4"/>
    <p:sldId id="270" r:id="rId5"/>
    <p:sldId id="284" r:id="rId6"/>
    <p:sldId id="285" r:id="rId7"/>
    <p:sldId id="282" r:id="rId8"/>
    <p:sldId id="272" r:id="rId9"/>
    <p:sldId id="273" r:id="rId10"/>
    <p:sldId id="281" r:id="rId11"/>
    <p:sldId id="275" r:id="rId12"/>
    <p:sldId id="276" r:id="rId13"/>
    <p:sldId id="277" r:id="rId14"/>
    <p:sldId id="278" r:id="rId15"/>
    <p:sldId id="279" r:id="rId16"/>
    <p:sldId id="280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800"/>
    <a:srgbClr val="56B0F4"/>
    <a:srgbClr val="C1E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91967" autoAdjust="0"/>
  </p:normalViewPr>
  <p:slideViewPr>
    <p:cSldViewPr>
      <p:cViewPr>
        <p:scale>
          <a:sx n="100" d="100"/>
          <a:sy n="100" d="100"/>
        </p:scale>
        <p:origin x="-194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FB3D9-E415-4454-B8F5-BE0BF2F12D80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29396-B102-47C3-ABD9-805F989668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975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29396-B102-47C3-ABD9-805F989668D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3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29396-B102-47C3-ABD9-805F989668D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3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29396-B102-47C3-ABD9-805F989668D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31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B29396-B102-47C3-ABD9-805F989668D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3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25BB-83D6-4B82-A619-59194DAE12F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58.jpeg"/><Relationship Id="rId5" Type="http://schemas.openxmlformats.org/officeDocument/2006/relationships/image" Target="../media/image54.jpe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59.png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2.png"/><Relationship Id="rId10" Type="http://schemas.openxmlformats.org/officeDocument/2006/relationships/image" Target="../media/image24.jpeg"/><Relationship Id="rId4" Type="http://schemas.openxmlformats.org/officeDocument/2006/relationships/image" Target="../media/image11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183880" cy="7635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Воздушно космические силы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536" y="1412776"/>
            <a:ext cx="8183880" cy="2016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err="1" smtClean="0"/>
              <a:t>Военно</a:t>
            </a:r>
            <a:r>
              <a:rPr lang="ru-RU" sz="1800" dirty="0" smtClean="0"/>
              <a:t> – воздушные силы готовы защищать в случае необходимости наше Отечество с воздуха. На вооружении ВВС находятся: бомбардировщики -  дальние, фронтовые; штурмовики, истребители; разведывательные самолеты (пилотируемые и беспилотные); </a:t>
            </a:r>
            <a:r>
              <a:rPr lang="ru-RU" sz="1800" dirty="0" err="1" smtClean="0"/>
              <a:t>военно</a:t>
            </a:r>
            <a:r>
              <a:rPr lang="ru-RU" sz="1800" dirty="0" smtClean="0"/>
              <a:t> – транспортные самолеты и вертолёты</a:t>
            </a:r>
            <a:endParaRPr lang="ru-RU" sz="1800" dirty="0"/>
          </a:p>
        </p:txBody>
      </p:sp>
      <p:pic>
        <p:nvPicPr>
          <p:cNvPr id="1026" name="Picture 2" descr="C:\Users\Невежин\Desktop\I_B_82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8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4459" y="476672"/>
            <a:ext cx="8855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 Black" pitchFamily="34" charset="0"/>
              </a:rPr>
              <a:t>Есть такая профессия - Родину защищать!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38957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221" y="1119763"/>
            <a:ext cx="44137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b="1" i="1" dirty="0" smtClean="0"/>
              <a:t>Единственное в  России военно- учебное заведение, которое готовит высококвалифицированных специалистов - вертолетчиков</a:t>
            </a:r>
            <a:endParaRPr lang="ru-RU" alt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01687" y="-97043"/>
            <a:ext cx="741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 smtClean="0"/>
              <a:t/>
            </a:r>
            <a:br>
              <a:rPr lang="ru-RU" altLang="ru-RU" b="1" i="1" dirty="0" smtClean="0"/>
            </a:br>
            <a:r>
              <a:rPr lang="ru-RU" altLang="ru-RU" b="1" i="1" dirty="0" err="1" smtClean="0"/>
              <a:t>Сызранское</a:t>
            </a:r>
            <a:r>
              <a:rPr lang="ru-RU" altLang="ru-RU" b="1" i="1" dirty="0" smtClean="0"/>
              <a:t> высшее военное авиационное училище летчиков</a:t>
            </a:r>
            <a:endParaRPr lang="ru-RU" b="1" i="1" dirty="0"/>
          </a:p>
        </p:txBody>
      </p:sp>
      <p:pic>
        <p:nvPicPr>
          <p:cNvPr id="8194" name="Picture 2" descr="L:\45637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36712"/>
            <a:ext cx="3648425" cy="258706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L:\IMG_20250216_180523_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00" y="3654400"/>
            <a:ext cx="4109542" cy="273969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L:\i (9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59" y="3717032"/>
            <a:ext cx="3939012" cy="2623309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4838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371" y="1119763"/>
            <a:ext cx="4431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/>
              <a:t>Е</a:t>
            </a:r>
            <a:r>
              <a:rPr lang="ru-RU" altLang="ru-RU" b="1" i="1" dirty="0" smtClean="0"/>
              <a:t>динственное </a:t>
            </a:r>
            <a:r>
              <a:rPr lang="ru-RU" altLang="ru-RU" b="1" i="1" dirty="0"/>
              <a:t>в России </a:t>
            </a:r>
            <a:r>
              <a:rPr lang="ru-RU" altLang="ru-RU" b="1" i="1" dirty="0" smtClean="0"/>
              <a:t>военное учебное заведение, готовящее </a:t>
            </a:r>
            <a:r>
              <a:rPr lang="ru-RU" altLang="ru-RU" b="1" i="1" dirty="0"/>
              <a:t>военных летчиков оперативно-тактической, дальней и военно-транспортной авиации.</a:t>
            </a:r>
          </a:p>
          <a:p>
            <a:endParaRPr lang="ru-RU" dirty="0"/>
          </a:p>
        </p:txBody>
      </p:sp>
      <p:pic>
        <p:nvPicPr>
          <p:cNvPr id="3075" name="Picture 3" descr="L:\IMG_20250216_161052_06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02" y="764704"/>
            <a:ext cx="3911427" cy="2716269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:\IMG_20250216_161052_3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7" y="3780572"/>
            <a:ext cx="4104456" cy="273630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-10773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/>
              <a:t>Краснодарское высшее военное авиационное училище летчиков имени Героя СССР А.К. Серова (КВВАУЛ)</a:t>
            </a:r>
            <a:endParaRPr lang="ru-RU" b="1" i="1" dirty="0"/>
          </a:p>
        </p:txBody>
      </p:sp>
      <p:pic>
        <p:nvPicPr>
          <p:cNvPr id="3079" name="Picture 7" descr="C:\Users\Невежин\Desktop\I_B_807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6108"/>
          <a:stretch/>
        </p:blipFill>
        <p:spPr bwMode="auto">
          <a:xfrm>
            <a:off x="4997767" y="3705019"/>
            <a:ext cx="3898590" cy="287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959809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371" y="1119763"/>
            <a:ext cx="4269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altLang="ru-RU" b="1" i="1" dirty="0"/>
              <a:t>Ведущий учебный, научный центр в области военно-космической деятельности и </a:t>
            </a:r>
            <a:r>
              <a:rPr lang="ru-RU" altLang="ru-RU" b="1" i="1" dirty="0" smtClean="0"/>
              <a:t>инфо-телекоммуникационных </a:t>
            </a:r>
            <a:r>
              <a:rPr lang="ru-RU" altLang="ru-RU" b="1" i="1" dirty="0"/>
              <a:t>технологий.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-10773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/>
              <a:t>Военно-космическая академия</a:t>
            </a:r>
            <a:br>
              <a:rPr lang="ru-RU" altLang="ru-RU" b="1" i="1" dirty="0"/>
            </a:br>
            <a:r>
              <a:rPr lang="ru-RU" altLang="ru-RU" b="1" i="1" dirty="0"/>
              <a:t> имени А.Ф. Можайского (ВКА)</a:t>
            </a:r>
            <a:endParaRPr lang="ru-RU" b="1" i="1" dirty="0"/>
          </a:p>
        </p:txBody>
      </p:sp>
      <p:pic>
        <p:nvPicPr>
          <p:cNvPr id="4098" name="Picture 2" descr="L:\IMG_20250216_163336_79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06" y="836712"/>
            <a:ext cx="3988653" cy="2664296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L:\IMG_20250216_180519_0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605" y="3774942"/>
            <a:ext cx="4015969" cy="2678393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L:\IMG_20250216_161043_44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0" y="3770750"/>
            <a:ext cx="3910780" cy="260846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66095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221" y="1119763"/>
            <a:ext cx="4269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b="1" i="1" dirty="0" smtClean="0"/>
              <a:t>Ведущий </a:t>
            </a:r>
            <a:r>
              <a:rPr lang="ru-RU" altLang="ru-RU" b="1" i="1" dirty="0"/>
              <a:t>методический и научный центр подготовки военных специалистов по противовоздушной и ракетно-космической обороне.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9672" y="-107734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/>
              <a:t>Военная академия воздушно-космической обороны имени Маршала Советского союза Г.К. Жукова (ВА ВКО)</a:t>
            </a:r>
            <a:endParaRPr lang="ru-RU" b="1" i="1" dirty="0"/>
          </a:p>
        </p:txBody>
      </p:sp>
      <p:pic>
        <p:nvPicPr>
          <p:cNvPr id="5124" name="Picture 4" descr="L:\i (8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78325"/>
            <a:ext cx="4032448" cy="268829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L:\IMG_20250216_170854_2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45" y="794688"/>
            <a:ext cx="3874884" cy="240447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:\IMG_20250216_170902_1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45" y="3495933"/>
            <a:ext cx="3900919" cy="2670689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01521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5410" y="1153701"/>
            <a:ext cx="42697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altLang="ru-RU" b="1" i="1" dirty="0"/>
              <a:t>Ц</a:t>
            </a:r>
            <a:r>
              <a:rPr lang="ru-RU" altLang="ru-RU" b="1" i="1" dirty="0" smtClean="0"/>
              <a:t>ентр </a:t>
            </a:r>
            <a:r>
              <a:rPr lang="ru-RU" altLang="ru-RU" b="1" i="1" dirty="0"/>
              <a:t>обобщения и анализа результатов проведения различных войсковых учений, апробации новых </a:t>
            </a:r>
            <a:r>
              <a:rPr lang="ru-RU" altLang="ru-RU" b="1" i="1" dirty="0" smtClean="0"/>
              <a:t>проектов, </a:t>
            </a:r>
            <a:r>
              <a:rPr lang="ru-RU" altLang="ru-RU" b="1" i="1" dirty="0"/>
              <a:t>исследований процессов эксплуатации вооружения  и </a:t>
            </a:r>
            <a:r>
              <a:rPr lang="ru-RU" altLang="ru-RU" b="1" i="1" dirty="0" smtClean="0"/>
              <a:t>техники.</a:t>
            </a:r>
            <a:endParaRPr lang="ru-RU" alt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01687" y="-97043"/>
            <a:ext cx="7416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i="1" dirty="0"/>
              <a:t>Военная академия Войсковой противовоздушно обороны имени Маршала Советского союза А.М. Василевского (ВА ВПВО)</a:t>
            </a:r>
            <a:endParaRPr lang="ru-RU" b="1" i="1" dirty="0"/>
          </a:p>
        </p:txBody>
      </p:sp>
      <p:pic>
        <p:nvPicPr>
          <p:cNvPr id="6148" name="Picture 4" descr="L:\IMG_20250216_165947_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00" y="1004157"/>
            <a:ext cx="3916006" cy="2500032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L:\IMG_20250216_165931_6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38" y="3757287"/>
            <a:ext cx="3928396" cy="261893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L:\IMG_20250216_180527_56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35030"/>
            <a:ext cx="4032448" cy="2641187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01057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220" y="1119763"/>
            <a:ext cx="4269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ru-RU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altLang="ru-RU" b="1" i="1" dirty="0" smtClean="0"/>
              <a:t>Военное </a:t>
            </a:r>
            <a:r>
              <a:rPr lang="ru-RU" altLang="ru-RU" b="1" i="1" dirty="0"/>
              <a:t>учебное заведение, готовящее </a:t>
            </a:r>
            <a:r>
              <a:rPr lang="ru-RU" altLang="ru-RU" b="1" i="1" dirty="0" smtClean="0"/>
              <a:t>высококвалифицированных специалистов </a:t>
            </a:r>
            <a:r>
              <a:rPr lang="ru-RU" altLang="ru-RU" b="1" i="1" dirty="0"/>
              <a:t>в области радиотехники, радиоэлектроники и </a:t>
            </a:r>
            <a:r>
              <a:rPr lang="ru-RU" altLang="ru-RU" b="1" i="1" dirty="0" smtClean="0"/>
              <a:t>радиолокации, создающих незримый </a:t>
            </a:r>
            <a:r>
              <a:rPr lang="ru-RU" altLang="ru-RU" b="1" i="1" dirty="0"/>
              <a:t>воздушный щит над населенными </a:t>
            </a:r>
            <a:r>
              <a:rPr lang="ru-RU" altLang="ru-RU" b="1" i="1" dirty="0" smtClean="0"/>
              <a:t>пунктами России</a:t>
            </a:r>
            <a:endParaRPr lang="ru-RU" alt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201687" y="-97043"/>
            <a:ext cx="7416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b="1" i="1" dirty="0"/>
              <a:t>Ярославское высшее военное училище противовоздушной обороны имени Маршала Советского союза Л.А. </a:t>
            </a:r>
            <a:r>
              <a:rPr lang="ru-RU" altLang="ru-RU" sz="1600" b="1" i="1" dirty="0" smtClean="0"/>
              <a:t>Говорова </a:t>
            </a:r>
            <a:r>
              <a:rPr lang="ru-RU" altLang="ru-RU" sz="1600" b="1" i="1" dirty="0"/>
              <a:t>(ЯВВУ ПВО)-</a:t>
            </a:r>
            <a:endParaRPr lang="ru-RU" sz="1600" b="1" i="1" dirty="0"/>
          </a:p>
        </p:txBody>
      </p:sp>
      <p:pic>
        <p:nvPicPr>
          <p:cNvPr id="7170" name="Picture 2" descr="L:\IMG_20250216_165056_7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98" y="1069588"/>
            <a:ext cx="3911939" cy="2567947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:\i (10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097" y="3834144"/>
            <a:ext cx="3911939" cy="2604234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L:\i (11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2" y="3861048"/>
            <a:ext cx="3867753" cy="257733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093564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араллелограмм 18"/>
          <p:cNvSpPr/>
          <p:nvPr/>
        </p:nvSpPr>
        <p:spPr>
          <a:xfrm rot="5400000">
            <a:off x="-3175794" y="3148806"/>
            <a:ext cx="6845301" cy="493713"/>
          </a:xfrm>
          <a:prstGeom prst="parallelogram">
            <a:avLst>
              <a:gd name="adj" fmla="val 109657"/>
            </a:avLst>
          </a:prstGeom>
          <a:solidFill>
            <a:srgbClr val="0A5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араллелограмм 16"/>
          <p:cNvSpPr/>
          <p:nvPr/>
        </p:nvSpPr>
        <p:spPr>
          <a:xfrm>
            <a:off x="36513" y="493713"/>
            <a:ext cx="9072562" cy="493712"/>
          </a:xfrm>
          <a:prstGeom prst="parallelogram">
            <a:avLst>
              <a:gd name="adj" fmla="val 98640"/>
            </a:avLst>
          </a:prstGeom>
          <a:solidFill>
            <a:srgbClr val="0A5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5364" name="Группа 1"/>
          <p:cNvGrpSpPr>
            <a:grpSpLocks/>
          </p:cNvGrpSpPr>
          <p:nvPr/>
        </p:nvGrpSpPr>
        <p:grpSpPr bwMode="auto">
          <a:xfrm>
            <a:off x="-107950" y="-26988"/>
            <a:ext cx="9274175" cy="558801"/>
            <a:chOff x="-114300" y="-16231"/>
            <a:chExt cx="9274175" cy="559209"/>
          </a:xfrm>
        </p:grpSpPr>
        <p:grpSp>
          <p:nvGrpSpPr>
            <p:cNvPr id="15374" name="Группа 1"/>
            <p:cNvGrpSpPr>
              <a:grpSpLocks/>
            </p:cNvGrpSpPr>
            <p:nvPr/>
          </p:nvGrpSpPr>
          <p:grpSpPr bwMode="auto">
            <a:xfrm>
              <a:off x="-114300" y="-16231"/>
              <a:ext cx="9274175" cy="559209"/>
              <a:chOff x="-95075" y="-68313"/>
              <a:chExt cx="9254317" cy="588773"/>
            </a:xfrm>
          </p:grpSpPr>
          <p:pic>
            <p:nvPicPr>
              <p:cNvPr id="15376" name="Picture 75" descr="C:\Users\Разведка\Desktop\Рисунок12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5075" y="-68313"/>
                <a:ext cx="9254317" cy="588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8531938" y="119025"/>
                <a:ext cx="565524" cy="36965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264" b="1" dirty="0">
                  <a:gradFill flip="none" rotWithShape="1">
                    <a:gsLst>
                      <a:gs pos="0">
                        <a:prstClr val="white">
                          <a:lumMod val="85000"/>
                        </a:prstClr>
                      </a:gs>
                      <a:gs pos="50000">
                        <a:prstClr val="white">
                          <a:lumMod val="95000"/>
                        </a:prstClr>
                      </a:gs>
                      <a:gs pos="100000">
                        <a:prstClr val="white">
                          <a:shade val="100000"/>
                          <a:satMod val="115000"/>
                        </a:prstClr>
                      </a:gs>
                    </a:gsLst>
                    <a:lin ang="16200000" scaled="1"/>
                    <a:tileRect/>
                  </a:gradFill>
                  <a:latin typeface="Calibri"/>
                  <a:cs typeface="Arial" charset="0"/>
                </a:endParaRPr>
              </a:p>
            </p:txBody>
          </p:sp>
        </p:grpSp>
        <p:sp>
          <p:nvSpPr>
            <p:cNvPr id="6" name="Овал 5"/>
            <p:cNvSpPr>
              <a:spLocks/>
            </p:cNvSpPr>
            <p:nvPr/>
          </p:nvSpPr>
          <p:spPr bwMode="auto">
            <a:xfrm>
              <a:off x="8532813" y="148991"/>
              <a:ext cx="425450" cy="246242"/>
            </a:xfrm>
            <a:prstGeom prst="ellipse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anchor="ctr"/>
            <a:lstStyle/>
            <a:p>
              <a:pPr algn="ctr" defTabSz="641909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kern="0" dirty="0" smtClean="0">
                  <a:solidFill>
                    <a:prstClr val="white"/>
                  </a:solidFill>
                  <a:latin typeface="Arial "/>
                  <a:cs typeface="Angsana New" pitchFamily="18" charset="-34"/>
                </a:rPr>
                <a:t>7</a:t>
              </a:r>
              <a:endParaRPr lang="ru-RU" sz="1400" b="1" kern="0" dirty="0">
                <a:solidFill>
                  <a:prstClr val="white"/>
                </a:solidFill>
                <a:latin typeface="Arial "/>
                <a:cs typeface="Angsana New" pitchFamily="18" charset="-34"/>
              </a:endParaRPr>
            </a:p>
          </p:txBody>
        </p:sp>
      </p:grp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503238" y="2298700"/>
            <a:ext cx="348456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Arial" pitchFamily="34" charset="0"/>
              <a:buChar char="•"/>
            </a:pPr>
            <a:endParaRPr lang="ru-RU" sz="1700">
              <a:solidFill>
                <a:schemeClr val="tx2"/>
              </a:solidFill>
            </a:endParaRPr>
          </a:p>
        </p:txBody>
      </p:sp>
      <p:pic>
        <p:nvPicPr>
          <p:cNvPr id="15368" name="Picture 2" descr="C:\Users\Пользователь\Desktop\12345\111111\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7" y="1162050"/>
            <a:ext cx="47529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830387" y="69851"/>
            <a:ext cx="515143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i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ПРЕИМУЩЕСТВА ОБУЧЕНИЯ</a:t>
            </a:r>
            <a:endParaRPr lang="ru-RU" sz="2400" i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370" name="Picture 5" descr="D:\Диск_Д\Для агит_презентации\Для агит_презентации\Агитация 2025\Фото агитация\Казарма\DSC_3734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51" y="2924919"/>
            <a:ext cx="2700337" cy="18002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7" descr="C:\Users\Пользователь\Desktop\12345\111111\DSC_376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26" y="4891088"/>
            <a:ext cx="2698750" cy="18002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" descr="D:\Диск_Д\Для агит_презентации\Для агит_презентации\Агитация 2025\Фото агитация\Казарма\DSC_378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1048" b="7085"/>
          <a:stretch>
            <a:fillRect/>
          </a:stretch>
        </p:blipFill>
        <p:spPr bwMode="auto">
          <a:xfrm>
            <a:off x="6300192" y="4879975"/>
            <a:ext cx="2613025" cy="180022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D:\Диск_Д\_Учебный отдел_ФОК,КАзармы\Отчет_ИНФРАСТРУКТУРА\ФОК+\_DSC011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7" t="4314" r="3322" b="6053"/>
          <a:stretch/>
        </p:blipFill>
        <p:spPr bwMode="auto">
          <a:xfrm>
            <a:off x="468313" y="4880200"/>
            <a:ext cx="2834604" cy="18000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Диск_Д\Для агит_презентации\Для агит_презентации\Агитация 2025\Фото агитация\DSC_00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64" y="1112884"/>
            <a:ext cx="2644353" cy="1769966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0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pic>
        <p:nvPicPr>
          <p:cNvPr id="15" name="Picture 4" descr="C:\Users\Пользователь\Desktop\12345\111111\3_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6" y="1851943"/>
            <a:ext cx="828516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Пользователь\Desktop\12345\111111\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805237" cy="2519362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Объект 1"/>
          <p:cNvSpPr txBox="1">
            <a:spLocks/>
          </p:cNvSpPr>
          <p:nvPr/>
        </p:nvSpPr>
        <p:spPr bwMode="auto">
          <a:xfrm>
            <a:off x="4322093" y="3573016"/>
            <a:ext cx="4555636" cy="267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algn="just">
              <a:buClr>
                <a:srgbClr val="F14124">
                  <a:lumMod val="75000"/>
                </a:srgbClr>
              </a:buClr>
            </a:pP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Граждане</a:t>
            </a:r>
            <a:r>
              <a:rPr lang="ru-RU" sz="2000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, прошедшие и не проходившие военную службу, изъявившие желание поступить в филиал, </a:t>
            </a: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подают заявление</a:t>
            </a:r>
            <a:b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в отдел Военного комиссариата субъекта РФ по месту жительства</a:t>
            </a:r>
            <a:b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FF0000"/>
                </a:solidFill>
                <a:latin typeface="Trebuchet MS" pitchFamily="34" charset="0"/>
                <a:cs typeface="Times New Roman" pitchFamily="18" charset="0"/>
              </a:rPr>
              <a:t>до 20 апреля года поступления;</a:t>
            </a:r>
          </a:p>
          <a:p>
            <a:pPr marL="45720" algn="just">
              <a:buClr>
                <a:srgbClr val="F14124">
                  <a:lumMod val="75000"/>
                </a:srgbClr>
              </a:buClr>
            </a:pPr>
            <a:endParaRPr lang="ru-RU" dirty="0" smtClean="0">
              <a:solidFill>
                <a:srgbClr val="FF0000"/>
              </a:solidFill>
              <a:latin typeface="Trebuchet MS" pitchFamily="34" charset="0"/>
              <a:cs typeface="Times New Roman" pitchFamily="18" charset="0"/>
            </a:endParaRPr>
          </a:p>
          <a:p>
            <a:pPr marL="45720" algn="just">
              <a:buClr>
                <a:srgbClr val="F14124">
                  <a:lumMod val="75000"/>
                </a:srgbClr>
              </a:buClr>
            </a:pP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Военнослужащие</a:t>
            </a:r>
            <a:r>
              <a:rPr lang="ru-RU" sz="2000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 подают </a:t>
            </a: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рапорт</a:t>
            </a:r>
            <a:r>
              <a:rPr lang="ru-RU" sz="2000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 </a:t>
            </a:r>
            <a:br>
              <a:rPr lang="ru-RU" sz="2000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на имя </a:t>
            </a:r>
            <a: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командира воинской части</a:t>
            </a:r>
            <a:br>
              <a:rPr lang="ru-RU" sz="2000" b="1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92163"/>
                </a:solidFill>
                <a:latin typeface="Trebuchet MS" pitchFamily="34" charset="0"/>
                <a:cs typeface="Times New Roman" pitchFamily="18" charset="0"/>
              </a:rPr>
              <a:t>   </a:t>
            </a:r>
            <a:r>
              <a:rPr lang="ru-RU" b="1" dirty="0">
                <a:solidFill>
                  <a:srgbClr val="FF0000"/>
                </a:solidFill>
                <a:latin typeface="Trebuchet MS" pitchFamily="34" charset="0"/>
                <a:cs typeface="Times New Roman" pitchFamily="18" charset="0"/>
              </a:rPr>
              <a:t>до 1 апреля года приема</a:t>
            </a:r>
          </a:p>
          <a:p>
            <a:endParaRPr lang="ru-RU" dirty="0">
              <a:latin typeface="Trebuchet MS" pitchFamily="34" charset="0"/>
            </a:endParaRPr>
          </a:p>
        </p:txBody>
      </p:sp>
      <p:sp>
        <p:nvSpPr>
          <p:cNvPr id="19" name="Параллелограмм 18"/>
          <p:cNvSpPr/>
          <p:nvPr/>
        </p:nvSpPr>
        <p:spPr>
          <a:xfrm rot="5400000">
            <a:off x="-3175794" y="3148806"/>
            <a:ext cx="6845301" cy="493713"/>
          </a:xfrm>
          <a:prstGeom prst="parallelogram">
            <a:avLst>
              <a:gd name="adj" fmla="val 109657"/>
            </a:avLst>
          </a:prstGeom>
          <a:solidFill>
            <a:srgbClr val="0A5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араллелограмм 19"/>
          <p:cNvSpPr/>
          <p:nvPr/>
        </p:nvSpPr>
        <p:spPr>
          <a:xfrm>
            <a:off x="36513" y="493713"/>
            <a:ext cx="9072562" cy="493712"/>
          </a:xfrm>
          <a:prstGeom prst="parallelogram">
            <a:avLst>
              <a:gd name="adj" fmla="val 98640"/>
            </a:avLst>
          </a:prstGeom>
          <a:solidFill>
            <a:srgbClr val="0A5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" name="Picture 2" descr="C:\Users\Пользователь\Desktop\12345\111111\2_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5" y="768028"/>
            <a:ext cx="725571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2160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:\S600xU_2x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7" y="4079329"/>
            <a:ext cx="3490079" cy="247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S600xU_2x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 b="5718"/>
          <a:stretch/>
        </p:blipFill>
        <p:spPr bwMode="auto">
          <a:xfrm>
            <a:off x="6156176" y="308223"/>
            <a:ext cx="291401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S600xU_2x (2)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/>
          <a:stretch/>
        </p:blipFill>
        <p:spPr bwMode="auto">
          <a:xfrm>
            <a:off x="237541" y="308223"/>
            <a:ext cx="5830941" cy="33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614" y="3887146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Виталий Иванович Попков командир уникальной «поющей» эскадрильи состоявшей из 14 летчиков, 11 из которых получили звания Героев СССР. </a:t>
            </a:r>
          </a:p>
          <a:p>
            <a:r>
              <a:rPr lang="ru-RU" dirty="0" smtClean="0"/>
              <a:t>Во время Великой Отечественной Попков В.И. произвел 648 боевых вылетов, участвовал в 117 воздушных боях, сбив 47 вражеских самолетов, 123 раза штурмовал вражеские аэродромы и наземные цели противника.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756600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i (1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53" y="396712"/>
            <a:ext cx="4123780" cy="22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I: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53" y="3212976"/>
            <a:ext cx="4121051" cy="27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:\i (12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6712"/>
            <a:ext cx="4248472" cy="40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410634"/>
            <a:ext cx="460851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Яковлев Александр Сергеевич с раннего детства проявлял интерес к технике. Поступил в ВУНЦ ВВС «ВВА» в Воронеже что бы больше времени проводить с техником и заниматься своим любимым делом авиа моделированием. За годы учебы построил 8 типов самолётов. В последствии своих увлечений стал авиаконструктором мирового масштаба. Всего за свою карьеру создал около 200 типов летательных аппаратов. Самолеты сконструированные Яковлевым А.С. В последствии стали носить имя создателя назывались «ЯК»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1883442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Номер слайда 6">
            <a:extLst/>
          </p:cNvPr>
          <p:cNvSpPr txBox="1">
            <a:spLocks/>
          </p:cNvSpPr>
          <p:nvPr/>
        </p:nvSpPr>
        <p:spPr bwMode="auto">
          <a:xfrm>
            <a:off x="7310692" y="301447"/>
            <a:ext cx="713642" cy="2154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2" name="Picture 2" descr="I:\22.02\IMG_20250222_120232_5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409169"/>
            <a:ext cx="3744416" cy="2520279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207369"/>
            <a:ext cx="44644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Майор</a:t>
            </a:r>
          </a:p>
          <a:p>
            <a:pPr algn="ctr"/>
            <a:r>
              <a:rPr lang="ru-RU" sz="1600" b="1" dirty="0" smtClean="0"/>
              <a:t>ШЕНДРИК</a:t>
            </a:r>
          </a:p>
          <a:p>
            <a:pPr algn="ctr"/>
            <a:r>
              <a:rPr lang="ru-RU" sz="1600" b="1" dirty="0" smtClean="0"/>
              <a:t>Владимир Георгиевич</a:t>
            </a:r>
          </a:p>
          <a:p>
            <a:pPr algn="ctr"/>
            <a:r>
              <a:rPr lang="ru-RU" sz="1600" dirty="0" smtClean="0"/>
              <a:t>(выпускник ЧВВАКУШ)</a:t>
            </a:r>
            <a:endParaRPr lang="ru-RU" dirty="0"/>
          </a:p>
          <a:p>
            <a:pPr marL="137160" indent="0">
              <a:buNone/>
            </a:pPr>
            <a:r>
              <a:rPr lang="ru-RU" sz="1400" dirty="0"/>
              <a:t>Родился 1 января 1954 года в городе Миассе Челябинской области РСФСР.</a:t>
            </a:r>
          </a:p>
          <a:p>
            <a:pPr marL="137160" indent="0">
              <a:buNone/>
            </a:pPr>
            <a:r>
              <a:rPr lang="ru-RU" sz="1400" dirty="0"/>
              <a:t>В 1971 году окончил среднюю школу № 17 в Миассе, после чего поступил в Вооруженные Силы СССР. Окончил Челябинское высшее военное авиационное Краснознамённое училище штурманов имени 50-летия ВЛКСМ в 1975 году.</a:t>
            </a:r>
          </a:p>
          <a:p>
            <a:pPr indent="457200" algn="just"/>
            <a:endParaRPr lang="ru-RU" sz="1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39552" y="306896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2910" indent="-285750">
              <a:buFontTx/>
              <a:buChar char="-"/>
            </a:pPr>
            <a:r>
              <a:rPr lang="ru-RU" sz="1400" dirty="0" smtClean="0"/>
              <a:t>штурман-испытатель </a:t>
            </a:r>
            <a:r>
              <a:rPr lang="ru-RU" sz="1400" dirty="0"/>
              <a:t>и ведущий штурман-испытатель Государственного Лётно-испытательного Центра им. В.П. Чкалова в городе Ахтубинск Астраханской области. В период службы в Центре установил 6 мировых авиационных рекордов на ударном самолете Су-32ФН. Освоил более 30 типов самолётов и вертолётов. В качестве штурмана проводил различные испытания таких широко известных самолётов, как МиГ-31, Ту-160, Су-24М</a:t>
            </a:r>
            <a:r>
              <a:rPr lang="ru-RU" sz="1400" dirty="0" smtClean="0"/>
              <a:t>.</a:t>
            </a:r>
          </a:p>
          <a:p>
            <a:pPr marL="422910" indent="-285750">
              <a:buFontTx/>
              <a:buChar char="-"/>
            </a:pPr>
            <a:r>
              <a:rPr lang="ru-RU" sz="1400" dirty="0"/>
              <a:t>Указом Президента РФ </a:t>
            </a:r>
            <a:r>
              <a:rPr lang="ru-RU" sz="1400" dirty="0" err="1"/>
              <a:t>Шендрику</a:t>
            </a:r>
            <a:r>
              <a:rPr lang="ru-RU" sz="1400" dirty="0"/>
              <a:t> Владимиру Георгиевичу присвоено звание Героя Российской Федерации.</a:t>
            </a:r>
          </a:p>
          <a:p>
            <a:pPr marL="422910" indent="-285750">
              <a:buFontTx/>
              <a:buChar char="-"/>
            </a:pPr>
            <a:endParaRPr lang="ru-RU" sz="1400" b="1" dirty="0"/>
          </a:p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67" y="4836016"/>
            <a:ext cx="3888432" cy="20219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857412"/>
            <a:ext cx="3744416" cy="20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" name="Номер слайда 6">
            <a:extLst/>
          </p:cNvPr>
          <p:cNvSpPr txBox="1">
            <a:spLocks/>
          </p:cNvSpPr>
          <p:nvPr/>
        </p:nvSpPr>
        <p:spPr bwMode="auto">
          <a:xfrm>
            <a:off x="7310692" y="301447"/>
            <a:ext cx="713642" cy="2154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57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3968" y="633274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Майор МУХАМЕТГЕРЕЕВ</a:t>
            </a:r>
            <a:r>
              <a:rPr lang="ru-RU" sz="1400" b="1" dirty="0"/>
              <a:t> </a:t>
            </a:r>
            <a:r>
              <a:rPr lang="ru-RU" sz="1400" b="1" dirty="0" smtClean="0"/>
              <a:t>Венер </a:t>
            </a:r>
            <a:r>
              <a:rPr lang="ru-RU" sz="1400" b="1" dirty="0" err="1" smtClean="0"/>
              <a:t>Мансурович</a:t>
            </a:r>
            <a:endParaRPr lang="ru-RU" sz="1400" b="1" dirty="0" smtClean="0"/>
          </a:p>
          <a:p>
            <a:pPr algn="ctr"/>
            <a:r>
              <a:rPr lang="ru-RU" sz="1400" dirty="0" smtClean="0"/>
              <a:t>(выпускник СВВАУЛ )</a:t>
            </a:r>
            <a:endParaRPr lang="ru-RU" sz="1400" dirty="0"/>
          </a:p>
          <a:p>
            <a:pPr indent="457200" algn="just"/>
            <a:r>
              <a:rPr lang="ru-RU" sz="1200" dirty="0" smtClean="0"/>
              <a:t>Указом Президента РФ от </a:t>
            </a:r>
            <a:r>
              <a:rPr lang="en-US" sz="1200" dirty="0" smtClean="0"/>
              <a:t>4 </a:t>
            </a:r>
            <a:r>
              <a:rPr lang="ru-RU" sz="1200" dirty="0" smtClean="0"/>
              <a:t>июня 2008 года за мужество и самоотверженность</a:t>
            </a:r>
            <a:r>
              <a:rPr lang="en-US" sz="1200" dirty="0" smtClean="0"/>
              <a:t>,</a:t>
            </a:r>
            <a:r>
              <a:rPr lang="ru-RU" sz="1200" dirty="0" smtClean="0"/>
              <a:t> проявленные при летных испытаниях летчику-испытателю присвоено звание Героя Российской Федерации </a:t>
            </a:r>
          </a:p>
          <a:p>
            <a:pPr indent="457200" algn="just"/>
            <a:r>
              <a:rPr lang="ru-RU" sz="1200" dirty="0" smtClean="0"/>
              <a:t>Из воспоминаний лётчика испытателя: «Всё закладывалось еще в школе. Мальчиками мы мечтали стать офицерами и видели себя только лётчиками. Следуя за мечтой поступил в училище лётчиков в </a:t>
            </a:r>
            <a:r>
              <a:rPr lang="ru-RU" sz="1200" dirty="0" err="1" smtClean="0"/>
              <a:t>г.Сызрань</a:t>
            </a:r>
            <a:r>
              <a:rPr lang="ru-RU" sz="1200" dirty="0" smtClean="0"/>
              <a:t>. Училище научило меня самостоятельности, заложило фундамент на всю будущую жизнь, научились летать, научились дружить. </a:t>
            </a:r>
            <a:endParaRPr lang="ru-RU" sz="1200" dirty="0"/>
          </a:p>
        </p:txBody>
      </p:sp>
      <p:pic>
        <p:nvPicPr>
          <p:cNvPr id="2050" name="Picture 2" descr="I:\22.02\IMG_20250222_120216_4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33274"/>
            <a:ext cx="3240360" cy="2723718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204951636_60554dddf30a96035b0abe4a7ce390be_8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865" y="4005064"/>
            <a:ext cx="446067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i (15)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41641"/>
            <a:ext cx="3717624" cy="27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48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" name="Номер слайда 6">
            <a:extLst/>
          </p:cNvPr>
          <p:cNvSpPr txBox="1">
            <a:spLocks/>
          </p:cNvSpPr>
          <p:nvPr/>
        </p:nvSpPr>
        <p:spPr bwMode="auto">
          <a:xfrm>
            <a:off x="7310692" y="301447"/>
            <a:ext cx="713642" cy="2154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57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7494" y="633272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Капитан</a:t>
            </a:r>
          </a:p>
          <a:p>
            <a:pPr algn="ctr"/>
            <a:r>
              <a:rPr lang="ru-RU" sz="1600" b="1" dirty="0" smtClean="0"/>
              <a:t>ПАНКРАТОВ</a:t>
            </a:r>
          </a:p>
          <a:p>
            <a:pPr algn="ctr"/>
            <a:r>
              <a:rPr lang="ru-RU" sz="1600" b="1" dirty="0" smtClean="0"/>
              <a:t>Алексей Станиславович</a:t>
            </a:r>
          </a:p>
          <a:p>
            <a:pPr algn="ctr"/>
            <a:r>
              <a:rPr lang="ru-RU" sz="1600" dirty="0" smtClean="0"/>
              <a:t>(выпускник ВА ВПВО г. Смоленск)</a:t>
            </a:r>
          </a:p>
          <a:p>
            <a:pPr indent="457200" algn="just"/>
            <a:r>
              <a:rPr lang="ru-RU" sz="1200" dirty="0" smtClean="0"/>
              <a:t>Подразделение под его командованием прикрывало отдельную мотострелковую бригаду от нападения с воздуха. Благодаря его действиям удалось ликвидировать несколько вражеских </a:t>
            </a:r>
            <a:r>
              <a:rPr lang="ru-RU" sz="1200" dirty="0" err="1" smtClean="0"/>
              <a:t>беспилотников</a:t>
            </a:r>
            <a:r>
              <a:rPr lang="ru-RU" sz="1200" dirty="0" smtClean="0"/>
              <a:t> и военный самолет. Указом Президента РФ за героизм</a:t>
            </a:r>
            <a:r>
              <a:rPr lang="en-US" sz="1200" dirty="0" smtClean="0"/>
              <a:t>,</a:t>
            </a:r>
            <a:r>
              <a:rPr lang="ru-RU" sz="1200" dirty="0" smtClean="0"/>
              <a:t> мужество</a:t>
            </a:r>
            <a:r>
              <a:rPr lang="en-US" sz="1200" dirty="0" smtClean="0"/>
              <a:t>,</a:t>
            </a:r>
            <a:r>
              <a:rPr lang="ru-RU" sz="1200" dirty="0" smtClean="0"/>
              <a:t> отвагу и самоотверженность</a:t>
            </a:r>
            <a:r>
              <a:rPr lang="en-US" sz="1200" dirty="0" smtClean="0"/>
              <a:t>,</a:t>
            </a:r>
            <a:r>
              <a:rPr lang="ru-RU" sz="1200" dirty="0" smtClean="0"/>
              <a:t> проявленные при исполнении воинского долга</a:t>
            </a:r>
            <a:r>
              <a:rPr lang="en-US" sz="1200" dirty="0" smtClean="0"/>
              <a:t>,</a:t>
            </a:r>
            <a:r>
              <a:rPr lang="ru-RU" sz="1200" dirty="0" smtClean="0"/>
              <a:t> Панкратову А.С. присвоено звание Героя РФ.</a:t>
            </a:r>
            <a:endParaRPr lang="ru-RU" sz="12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3501008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283968" y="3645024"/>
            <a:ext cx="446449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П</a:t>
            </a:r>
            <a:r>
              <a:rPr lang="ru-RU" sz="1600" b="1" dirty="0" smtClean="0"/>
              <a:t>олковник</a:t>
            </a:r>
          </a:p>
          <a:p>
            <a:pPr algn="ctr"/>
            <a:r>
              <a:rPr lang="ru-RU" sz="1600" b="1" dirty="0" smtClean="0"/>
              <a:t>ШАРГИН</a:t>
            </a:r>
          </a:p>
          <a:p>
            <a:pPr algn="ctr"/>
            <a:r>
              <a:rPr lang="ru-RU" sz="1600" b="1" dirty="0" smtClean="0"/>
              <a:t>Юрий Георгиевич</a:t>
            </a:r>
          </a:p>
          <a:p>
            <a:pPr algn="ctr"/>
            <a:r>
              <a:rPr lang="ru-RU" sz="1600" dirty="0" smtClean="0"/>
              <a:t>(ВКА им. Можайского)</a:t>
            </a:r>
            <a:endParaRPr lang="ru-RU" dirty="0"/>
          </a:p>
          <a:p>
            <a:pPr indent="457200" algn="just"/>
            <a:r>
              <a:rPr lang="ru-RU" sz="1200" dirty="0" err="1" smtClean="0"/>
              <a:t>Шаргин</a:t>
            </a:r>
            <a:r>
              <a:rPr lang="ru-RU" sz="1200" dirty="0" smtClean="0"/>
              <a:t> Ю.Г. полковник космических войск в 2004 году в должности бортинженера космического корабля «Союз ТМА-5» совершил полет в рамках седьмой экспедиции посещения Международной космической </a:t>
            </a:r>
            <a:r>
              <a:rPr lang="ru-RU" sz="1200" dirty="0" err="1" smtClean="0"/>
              <a:t>станциии</a:t>
            </a:r>
            <a:r>
              <a:rPr lang="ru-RU" sz="1200" dirty="0" smtClean="0"/>
              <a:t>. В 2005 году </a:t>
            </a:r>
            <a:r>
              <a:rPr lang="ru-RU" sz="1200" dirty="0"/>
              <a:t>Указом Президента РФ </a:t>
            </a:r>
            <a:r>
              <a:rPr lang="ru-RU" sz="1200" dirty="0" smtClean="0"/>
              <a:t>присвоено звание Героя РФ.</a:t>
            </a:r>
            <a:endParaRPr lang="ru-RU" sz="1200" dirty="0"/>
          </a:p>
        </p:txBody>
      </p:sp>
      <p:pic>
        <p:nvPicPr>
          <p:cNvPr id="3074" name="Picture 2" descr="I:\22.02\IMG_20250222_120158_1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84" b="100000" l="0" r="99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9288"/>
            <a:ext cx="2736304" cy="2879712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!!ГРАФИКА\Герой России знак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46172"/>
            <a:ext cx="643797" cy="38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22.02\IMG_20250222_120202_71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2736304" cy="2736303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67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L:\ddata-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" r="26074"/>
          <a:stretch/>
        </p:blipFill>
        <p:spPr bwMode="auto">
          <a:xfrm>
            <a:off x="-9522" y="-387425"/>
            <a:ext cx="9153522" cy="690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2" name="Скругленный прямоугольник 581"/>
          <p:cNvSpPr/>
          <p:nvPr/>
        </p:nvSpPr>
        <p:spPr bwMode="auto">
          <a:xfrm>
            <a:off x="687001" y="3183440"/>
            <a:ext cx="680616" cy="14987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Г. Воронеж</a:t>
            </a:r>
          </a:p>
        </p:txBody>
      </p:sp>
      <p:grpSp>
        <p:nvGrpSpPr>
          <p:cNvPr id="584" name="Группа 1186"/>
          <p:cNvGrpSpPr>
            <a:grpSpLocks/>
          </p:cNvGrpSpPr>
          <p:nvPr/>
        </p:nvGrpSpPr>
        <p:grpSpPr bwMode="auto">
          <a:xfrm>
            <a:off x="915697" y="2319063"/>
            <a:ext cx="122849" cy="69390"/>
            <a:chOff x="1771100" y="2383772"/>
            <a:chExt cx="115970" cy="112251"/>
          </a:xfrm>
        </p:grpSpPr>
        <p:sp>
          <p:nvSpPr>
            <p:cNvPr id="585" name="Овал 584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86" name="Овал 585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87" name="Овал 586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588" name="Скругленный прямоугольник 587"/>
          <p:cNvSpPr/>
          <p:nvPr/>
        </p:nvSpPr>
        <p:spPr bwMode="auto">
          <a:xfrm>
            <a:off x="602910" y="2402670"/>
            <a:ext cx="656122" cy="12390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г.Смоленск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9" name="Группа 1186"/>
          <p:cNvGrpSpPr>
            <a:grpSpLocks/>
          </p:cNvGrpSpPr>
          <p:nvPr/>
        </p:nvGrpSpPr>
        <p:grpSpPr bwMode="auto">
          <a:xfrm>
            <a:off x="1353648" y="1450228"/>
            <a:ext cx="178738" cy="138780"/>
            <a:chOff x="1771100" y="2383772"/>
            <a:chExt cx="115970" cy="112251"/>
          </a:xfrm>
        </p:grpSpPr>
        <p:sp>
          <p:nvSpPr>
            <p:cNvPr id="590" name="Овал 589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91" name="Овал 590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92" name="Овал 591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593" name="Скругленный прямоугольник 592"/>
          <p:cNvSpPr/>
          <p:nvPr/>
        </p:nvSpPr>
        <p:spPr bwMode="auto">
          <a:xfrm>
            <a:off x="1064170" y="1654878"/>
            <a:ext cx="883981" cy="13430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Санкт-Петербург</a:t>
            </a:r>
          </a:p>
        </p:txBody>
      </p:sp>
      <p:grpSp>
        <p:nvGrpSpPr>
          <p:cNvPr id="594" name="Группа 1186"/>
          <p:cNvGrpSpPr>
            <a:grpSpLocks/>
          </p:cNvGrpSpPr>
          <p:nvPr/>
        </p:nvGrpSpPr>
        <p:grpSpPr bwMode="auto">
          <a:xfrm>
            <a:off x="1366251" y="2161235"/>
            <a:ext cx="106721" cy="70481"/>
            <a:chOff x="1771100" y="2383772"/>
            <a:chExt cx="115970" cy="112251"/>
          </a:xfrm>
        </p:grpSpPr>
        <p:sp>
          <p:nvSpPr>
            <p:cNvPr id="595" name="Овал 594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96" name="Овал 595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97" name="Овал 596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598" name="Скругленный прямоугольник 597"/>
          <p:cNvSpPr/>
          <p:nvPr/>
        </p:nvSpPr>
        <p:spPr bwMode="auto">
          <a:xfrm>
            <a:off x="1168408" y="2286608"/>
            <a:ext cx="510693" cy="13430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г.Тверь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9" name="Группа 1186"/>
          <p:cNvGrpSpPr>
            <a:grpSpLocks/>
          </p:cNvGrpSpPr>
          <p:nvPr/>
        </p:nvGrpSpPr>
        <p:grpSpPr bwMode="auto">
          <a:xfrm>
            <a:off x="2294467" y="3955454"/>
            <a:ext cx="156512" cy="92740"/>
            <a:chOff x="1771100" y="2383772"/>
            <a:chExt cx="115970" cy="112251"/>
          </a:xfrm>
        </p:grpSpPr>
        <p:sp>
          <p:nvSpPr>
            <p:cNvPr id="600" name="Овал 599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01" name="Овал 600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02" name="Овал 601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603" name="Скругленный прямоугольник 602"/>
          <p:cNvSpPr/>
          <p:nvPr/>
        </p:nvSpPr>
        <p:spPr bwMode="auto">
          <a:xfrm>
            <a:off x="2134920" y="4149080"/>
            <a:ext cx="852905" cy="14401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Челябинск</a:t>
            </a:r>
          </a:p>
        </p:txBody>
      </p:sp>
      <p:sp>
        <p:nvSpPr>
          <p:cNvPr id="564" name="Прямоугольник с двумя вырезанными противолежащими углами 600"/>
          <p:cNvSpPr/>
          <p:nvPr/>
        </p:nvSpPr>
        <p:spPr>
          <a:xfrm>
            <a:off x="679906" y="5013176"/>
            <a:ext cx="2659807" cy="1378623"/>
          </a:xfrm>
          <a:prstGeom prst="snip2Diag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altLang="ru-RU" sz="12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Перечень военных образовательных учреждений высшего профессионального образования Воздушно-космических войск</a:t>
            </a:r>
          </a:p>
        </p:txBody>
      </p:sp>
      <p:sp>
        <p:nvSpPr>
          <p:cNvPr id="561" name="Номер слайда 6">
            <a:extLst/>
          </p:cNvPr>
          <p:cNvSpPr txBox="1">
            <a:spLocks/>
          </p:cNvSpPr>
          <p:nvPr/>
        </p:nvSpPr>
        <p:spPr bwMode="auto">
          <a:xfrm>
            <a:off x="7310692" y="301447"/>
            <a:ext cx="713642" cy="2154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lIns="0" tIns="0" rIns="0" bIns="0" anchor="ctr">
            <a:spAutoFit/>
          </a:bodyPr>
          <a:lstStyle>
            <a:defPPr>
              <a:defRPr lang="ru-RU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>
                <a:gradFill flip="none" rotWithShape="1">
                  <a:gsLst>
                    <a:gs pos="0">
                      <a:prstClr val="white">
                        <a:lumMod val="85000"/>
                      </a:prstClr>
                    </a:gs>
                    <a:gs pos="50000">
                      <a:prstClr val="white">
                        <a:lumMod val="95000"/>
                      </a:prstClr>
                    </a:gs>
                    <a:gs pos="100000">
                      <a:prstClr val="white">
                        <a:shade val="100000"/>
                        <a:satMod val="115000"/>
                      </a:prst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573" name="Picture 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9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grpSp>
        <p:nvGrpSpPr>
          <p:cNvPr id="47" name="Группа 1186"/>
          <p:cNvGrpSpPr>
            <a:grpSpLocks/>
          </p:cNvGrpSpPr>
          <p:nvPr/>
        </p:nvGrpSpPr>
        <p:grpSpPr bwMode="auto">
          <a:xfrm>
            <a:off x="994170" y="3112079"/>
            <a:ext cx="122253" cy="92740"/>
            <a:chOff x="1771100" y="2383772"/>
            <a:chExt cx="115970" cy="112251"/>
          </a:xfrm>
        </p:grpSpPr>
        <p:sp>
          <p:nvSpPr>
            <p:cNvPr id="48" name="Овал 47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0" name="Овал 49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53" name="Группа 1186"/>
          <p:cNvGrpSpPr>
            <a:grpSpLocks/>
          </p:cNvGrpSpPr>
          <p:nvPr/>
        </p:nvGrpSpPr>
        <p:grpSpPr bwMode="auto">
          <a:xfrm>
            <a:off x="1679101" y="3585839"/>
            <a:ext cx="156512" cy="92740"/>
            <a:chOff x="1771100" y="2383772"/>
            <a:chExt cx="115970" cy="112251"/>
          </a:xfrm>
        </p:grpSpPr>
        <p:sp>
          <p:nvSpPr>
            <p:cNvPr id="54" name="Овал 53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5" name="Овал 54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56" name="Овал 55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57" name="Скругленный прямоугольник 56"/>
          <p:cNvSpPr/>
          <p:nvPr/>
        </p:nvSpPr>
        <p:spPr bwMode="auto">
          <a:xfrm>
            <a:off x="1462798" y="3750115"/>
            <a:ext cx="546901" cy="13430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г. Сызрань</a:t>
            </a:r>
          </a:p>
        </p:txBody>
      </p:sp>
      <p:grpSp>
        <p:nvGrpSpPr>
          <p:cNvPr id="58" name="Группа 1186"/>
          <p:cNvGrpSpPr>
            <a:grpSpLocks/>
          </p:cNvGrpSpPr>
          <p:nvPr/>
        </p:nvGrpSpPr>
        <p:grpSpPr bwMode="auto">
          <a:xfrm>
            <a:off x="150637" y="3584000"/>
            <a:ext cx="156512" cy="92740"/>
            <a:chOff x="1771100" y="2383772"/>
            <a:chExt cx="115970" cy="112251"/>
          </a:xfrm>
        </p:grpSpPr>
        <p:sp>
          <p:nvSpPr>
            <p:cNvPr id="59" name="Овал 58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62" name="Скругленный прямоугольник 61"/>
          <p:cNvSpPr/>
          <p:nvPr/>
        </p:nvSpPr>
        <p:spPr bwMode="auto">
          <a:xfrm>
            <a:off x="16797" y="3703783"/>
            <a:ext cx="677731" cy="98443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г. Краснодар</a:t>
            </a:r>
          </a:p>
        </p:txBody>
      </p:sp>
      <p:grpSp>
        <p:nvGrpSpPr>
          <p:cNvPr id="67" name="Группа 1186"/>
          <p:cNvGrpSpPr>
            <a:grpSpLocks/>
          </p:cNvGrpSpPr>
          <p:nvPr/>
        </p:nvGrpSpPr>
        <p:grpSpPr bwMode="auto">
          <a:xfrm>
            <a:off x="1751419" y="2465783"/>
            <a:ext cx="106721" cy="70481"/>
            <a:chOff x="1771100" y="2383772"/>
            <a:chExt cx="115970" cy="112251"/>
          </a:xfrm>
        </p:grpSpPr>
        <p:sp>
          <p:nvSpPr>
            <p:cNvPr id="68" name="Овал 67"/>
            <p:cNvSpPr/>
            <p:nvPr/>
          </p:nvSpPr>
          <p:spPr>
            <a:xfrm>
              <a:off x="1771100" y="2383772"/>
              <a:ext cx="115970" cy="112251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50000"/>
                  </a:sysClr>
                </a:gs>
                <a:gs pos="64000">
                  <a:sysClr val="window" lastClr="FFFFFF">
                    <a:lumMod val="95000"/>
                  </a:sysClr>
                </a:gs>
                <a:gs pos="100000">
                  <a:sysClr val="window" lastClr="FFFFFF"/>
                </a:gs>
              </a:gsLst>
              <a:path path="circle">
                <a:fillToRect l="50000" t="50000" r="50000" b="50000"/>
              </a:path>
            </a:gradFill>
            <a:ln w="3175" cap="flat" cmpd="sng" algn="ctr">
              <a:gradFill flip="none" rotWithShape="1">
                <a:gsLst>
                  <a:gs pos="0">
                    <a:sysClr val="window" lastClr="FFFFFF">
                      <a:lumMod val="50000"/>
                    </a:sysClr>
                  </a:gs>
                  <a:gs pos="50000">
                    <a:sysClr val="window" lastClr="FFFFFF">
                      <a:lumMod val="95000"/>
                    </a:sysClr>
                  </a:gs>
                  <a:gs pos="100000">
                    <a:sysClr val="window" lastClr="FFFFFF"/>
                  </a:gs>
                </a:gsLst>
                <a:path path="circle">
                  <a:fillToRect l="50000" t="50000" r="50000" b="50000"/>
                </a:path>
                <a:tileRect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69" name="Овал 68"/>
            <p:cNvSpPr/>
            <p:nvPr/>
          </p:nvSpPr>
          <p:spPr>
            <a:xfrm>
              <a:off x="1785519" y="2396847"/>
              <a:ext cx="87130" cy="84336"/>
            </a:xfrm>
            <a:prstGeom prst="ellipse">
              <a:avLst/>
            </a:prstGeom>
            <a:noFill/>
            <a:ln w="12700" cap="flat" cmpd="sng" algn="ctr">
              <a:gradFill>
                <a:gsLst>
                  <a:gs pos="0">
                    <a:srgbClr val="297FD5">
                      <a:lumMod val="50000"/>
                    </a:srgbClr>
                  </a:gs>
                  <a:gs pos="100000">
                    <a:srgbClr val="297FD5">
                      <a:lumMod val="75000"/>
                    </a:srgbClr>
                  </a:gs>
                </a:gsLst>
                <a:lin ang="5400000" scaled="0"/>
              </a:gra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1809236" y="2420756"/>
              <a:ext cx="41185" cy="38026"/>
            </a:xfrm>
            <a:prstGeom prst="ellipse">
              <a:avLst/>
            </a:prstGeom>
            <a:gradFill flip="none" rotWithShape="1">
              <a:gsLst>
                <a:gs pos="0">
                  <a:srgbClr val="002060"/>
                </a:gs>
                <a:gs pos="64000">
                  <a:srgbClr val="297FD5">
                    <a:lumMod val="75000"/>
                  </a:srgbClr>
                </a:gs>
                <a:gs pos="100000">
                  <a:srgbClr val="297FD5">
                    <a:lumMod val="75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3175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 kern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sp>
        <p:nvSpPr>
          <p:cNvPr id="71" name="Скругленный прямоугольник 70"/>
          <p:cNvSpPr/>
          <p:nvPr/>
        </p:nvSpPr>
        <p:spPr bwMode="auto">
          <a:xfrm>
            <a:off x="1557126" y="2591288"/>
            <a:ext cx="675126" cy="134301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50000"/>
                  <a:tint val="66000"/>
                  <a:satMod val="160000"/>
                </a:schemeClr>
              </a:gs>
              <a:gs pos="50000">
                <a:schemeClr val="bg2">
                  <a:lumMod val="50000"/>
                  <a:tint val="44500"/>
                  <a:satMod val="160000"/>
                </a:schemeClr>
              </a:gs>
              <a:gs pos="100000">
                <a:schemeClr val="bg2">
                  <a:lumMod val="50000"/>
                  <a:tint val="23500"/>
                  <a:satMod val="160000"/>
                </a:schemeClr>
              </a:gs>
            </a:gsLst>
            <a:lin ang="13500000" scaled="1"/>
            <a:tileRect/>
          </a:gradFill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lnSpc>
                <a:spcPts val="800"/>
              </a:lnSpc>
            </a:pP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г. Ярославль</a:t>
            </a:r>
          </a:p>
        </p:txBody>
      </p:sp>
      <p:sp>
        <p:nvSpPr>
          <p:cNvPr id="81" name="Прямоугольная выноска 80"/>
          <p:cNvSpPr/>
          <p:nvPr/>
        </p:nvSpPr>
        <p:spPr>
          <a:xfrm>
            <a:off x="1483356" y="3279128"/>
            <a:ext cx="811111" cy="262458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ВУНЦ ВВС «ВВА»</a:t>
            </a:r>
          </a:p>
        </p:txBody>
      </p:sp>
      <p:sp>
        <p:nvSpPr>
          <p:cNvPr id="3" name="Прямоугольная выноска 2"/>
          <p:cNvSpPr/>
          <p:nvPr/>
        </p:nvSpPr>
        <p:spPr>
          <a:xfrm>
            <a:off x="2144129" y="3585838"/>
            <a:ext cx="843696" cy="298577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ВУНЦ </a:t>
            </a:r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ВВС «ВВА</a:t>
            </a:r>
            <a:r>
              <a:rPr lang="ru-RU" sz="7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»</a:t>
            </a:r>
            <a:endParaRPr lang="ru-RU" sz="700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83" name="Прямоугольная выноска 82"/>
          <p:cNvSpPr/>
          <p:nvPr/>
        </p:nvSpPr>
        <p:spPr>
          <a:xfrm>
            <a:off x="828341" y="2852936"/>
            <a:ext cx="763014" cy="257172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ВУНЦ ВВС «ВВА»</a:t>
            </a:r>
          </a:p>
        </p:txBody>
      </p:sp>
      <p:sp>
        <p:nvSpPr>
          <p:cNvPr id="84" name="Прямоугольная выноска 83"/>
          <p:cNvSpPr/>
          <p:nvPr/>
        </p:nvSpPr>
        <p:spPr>
          <a:xfrm>
            <a:off x="54207" y="3384656"/>
            <a:ext cx="602909" cy="149588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КВВАУЛ</a:t>
            </a:r>
          </a:p>
        </p:txBody>
      </p:sp>
      <p:sp>
        <p:nvSpPr>
          <p:cNvPr id="85" name="Прямоугольная выноска 84"/>
          <p:cNvSpPr/>
          <p:nvPr/>
        </p:nvSpPr>
        <p:spPr>
          <a:xfrm>
            <a:off x="1633309" y="2290546"/>
            <a:ext cx="780147" cy="175237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ЯВВУ ПВО</a:t>
            </a:r>
          </a:p>
        </p:txBody>
      </p:sp>
      <p:sp>
        <p:nvSpPr>
          <p:cNvPr id="86" name="Прямоугольная выноска 85"/>
          <p:cNvSpPr/>
          <p:nvPr/>
        </p:nvSpPr>
        <p:spPr>
          <a:xfrm>
            <a:off x="1248415" y="1976168"/>
            <a:ext cx="685880" cy="149598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ВА ВКО</a:t>
            </a:r>
          </a:p>
        </p:txBody>
      </p:sp>
      <p:sp>
        <p:nvSpPr>
          <p:cNvPr id="87" name="Прямоугольная выноска 86"/>
          <p:cNvSpPr/>
          <p:nvPr/>
        </p:nvSpPr>
        <p:spPr>
          <a:xfrm>
            <a:off x="709137" y="2086053"/>
            <a:ext cx="605899" cy="196807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ВА ВПВО</a:t>
            </a:r>
          </a:p>
        </p:txBody>
      </p:sp>
      <p:sp>
        <p:nvSpPr>
          <p:cNvPr id="88" name="Прямоугольная выноска 87"/>
          <p:cNvSpPr/>
          <p:nvPr/>
        </p:nvSpPr>
        <p:spPr>
          <a:xfrm>
            <a:off x="1323051" y="1282700"/>
            <a:ext cx="500012" cy="138079"/>
          </a:xfrm>
          <a:prstGeom prst="wedgeRectCallou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ВКА</a:t>
            </a:r>
          </a:p>
        </p:txBody>
      </p:sp>
      <p:pic>
        <p:nvPicPr>
          <p:cNvPr id="15" name="Picture 3" descr="L:\IMG_20250216_151136_3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555" y="545766"/>
            <a:ext cx="2489802" cy="1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IMG_20250216_151143_60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5"/>
          <a:stretch/>
        </p:blipFill>
        <p:spPr bwMode="auto">
          <a:xfrm>
            <a:off x="6748613" y="3792354"/>
            <a:ext cx="2416744" cy="158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:\IMG_20250216_151145_7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10" y="3786681"/>
            <a:ext cx="2367003" cy="173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:\IMG_20250216_151206_4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11" y="2107296"/>
            <a:ext cx="2397498" cy="167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Рисунок 5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6" b="-320"/>
          <a:stretch/>
        </p:blipFill>
        <p:spPr bwMode="auto">
          <a:xfrm>
            <a:off x="6748613" y="5318369"/>
            <a:ext cx="2395387" cy="1563077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L:\IMG_20250216_151133_57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613" y="2125766"/>
            <a:ext cx="2416744" cy="16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L:\IMG_20250216_151200_19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11" y="5318368"/>
            <a:ext cx="2367002" cy="153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76997" y="6565872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Челябинск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409995" y="3457562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Ярославль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775434" y="185235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Тверь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422467" y="6565871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Сызрань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422467" y="5057944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Воронеж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734579" y="346272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Смоленск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798353" y="5072148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Краснодар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8" name="Picture 4" descr="L:\IMG_20250216_151139_77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4"/>
          <a:stretch/>
        </p:blipFill>
        <p:spPr bwMode="auto">
          <a:xfrm>
            <a:off x="4381609" y="557130"/>
            <a:ext cx="2367003" cy="155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TextBox 109"/>
          <p:cNvSpPr txBox="1"/>
          <p:nvPr/>
        </p:nvSpPr>
        <p:spPr>
          <a:xfrm>
            <a:off x="4381610" y="1789187"/>
            <a:ext cx="14911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Arial Black" pitchFamily="34" charset="0"/>
              </a:rPr>
              <a:t>Санкт-Петербург</a:t>
            </a:r>
            <a:endParaRPr lang="ru-RU" sz="1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Пользователь\Desktop\12345\111111\Евробуклет 2 сгиба 16 верс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8" y="1474787"/>
            <a:ext cx="3929774" cy="1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J:\ЗДАНИЯ УЧИЛИЩА\помещения, фасады, тренажеры\Фотографии училища отбор\вручение знамени\DSC_05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8" y="2997200"/>
            <a:ext cx="3700463" cy="2822575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J:\Для агит_презентации\Агитация 2025\Фото агитация\IMG_64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091" y="4077072"/>
            <a:ext cx="3780000" cy="25200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9" descr="C:\Users\Пользователь\Desktop\12345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6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36" y="1313303"/>
            <a:ext cx="3765374" cy="25200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521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ФИЛИАЛ ВОЕННОГО УЧЕБНО-НАУЧНОГО ЦЕНТРА ВОЕННО-ВОЗДУШНЫХ СИЛ</a:t>
            </a:r>
          </a:p>
          <a:p>
            <a:pPr algn="ctr"/>
            <a:r>
              <a:rPr lang="ru-RU" b="1" i="1" dirty="0"/>
              <a:t>«ВОЕННО-ВОЗДУШНАЯ АКАДЕМИЯ» в г. Челябинске</a:t>
            </a:r>
          </a:p>
        </p:txBody>
      </p:sp>
    </p:spTree>
    <p:extLst>
      <p:ext uri="{BB962C8B-B14F-4D97-AF65-F5344CB8AC3E}">
        <p14:creationId xmlns:p14="http://schemas.microsoft.com/office/powerpoint/2010/main" val="4237212239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5" descr="C:\Users\Разведка\Desktop\Рисунок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1" r="3601"/>
          <a:stretch>
            <a:fillRect/>
          </a:stretch>
        </p:blipFill>
        <p:spPr bwMode="auto">
          <a:xfrm>
            <a:off x="0" y="-117474"/>
            <a:ext cx="9144000" cy="6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6" y="-126233"/>
            <a:ext cx="1483872" cy="6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Овал 615"/>
          <p:cNvSpPr>
            <a:spLocks/>
          </p:cNvSpPr>
          <p:nvPr/>
        </p:nvSpPr>
        <p:spPr bwMode="auto">
          <a:xfrm>
            <a:off x="8661829" y="33552"/>
            <a:ext cx="431800" cy="352427"/>
          </a:xfrm>
          <a:prstGeom prst="ellipse">
            <a:avLst/>
          </a:prstGeom>
          <a:solidFill>
            <a:schemeClr val="bg1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altLang="ru-RU" b="1" dirty="0"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5521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/>
              <a:t>ФИЛИАЛ ВОЕННОГО УЧЕБНО-НАУЧНОГО ЦЕНТРА ВОЕННО-ВОЗДУШНЫХ СИЛ</a:t>
            </a:r>
          </a:p>
          <a:p>
            <a:pPr algn="ctr"/>
            <a:r>
              <a:rPr lang="ru-RU" b="1" i="1" dirty="0" smtClean="0"/>
              <a:t>«ВОЕННО-ВОЗДУШНАЯ АКАДЕМИЯ» в г. ВОРОНЕЖ</a:t>
            </a:r>
            <a:endParaRPr lang="ru-RU" b="1" i="1" dirty="0"/>
          </a:p>
        </p:txBody>
      </p:sp>
      <p:pic>
        <p:nvPicPr>
          <p:cNvPr id="2050" name="Picture 2" descr="L:\11827im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2311"/>
            <a:ext cx="3859170" cy="257278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i (7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39716"/>
            <a:ext cx="3873681" cy="254229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291861"/>
            <a:ext cx="44313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 smtClean="0"/>
              <a:t>Многопрофильное </a:t>
            </a:r>
            <a:r>
              <a:rPr lang="ru-RU" altLang="ru-RU" b="1" i="1" dirty="0"/>
              <a:t>учреждение военного образования, осуществляет подготовку командных, летных, инженерных, научных и педагогических кадров. </a:t>
            </a:r>
          </a:p>
          <a:p>
            <a:endParaRPr lang="ru-RU" dirty="0"/>
          </a:p>
        </p:txBody>
      </p:sp>
      <p:pic>
        <p:nvPicPr>
          <p:cNvPr id="2054" name="Picture 6" descr="L:\1689388736_1fa9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25" y="4039716"/>
            <a:ext cx="4229200" cy="2542290"/>
          </a:xfrm>
          <a:prstGeom prst="rect">
            <a:avLst/>
          </a:prstGeom>
          <a:noFill/>
          <a:ln>
            <a:noFill/>
          </a:ln>
          <a:effectLst>
            <a:outerShdw blurRad="50800" dist="50800" dir="2700000" algn="ctr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92189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1142</TotalTime>
  <Words>815</Words>
  <Application>Microsoft Office PowerPoint</Application>
  <PresentationFormat>Экран (4:3)</PresentationFormat>
  <Paragraphs>100</Paragraphs>
  <Slides>17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Воздушно космические силы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Воздушно космические силы</dc:title>
  <dc:creator>Невежин</dc:creator>
  <cp:lastModifiedBy>Невежин</cp:lastModifiedBy>
  <cp:revision>62</cp:revision>
  <dcterms:created xsi:type="dcterms:W3CDTF">2025-02-12T13:48:07Z</dcterms:created>
  <dcterms:modified xsi:type="dcterms:W3CDTF">2025-02-24T12:47:18Z</dcterms:modified>
</cp:coreProperties>
</file>